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62" r:id="rId3"/>
    <p:sldId id="256" r:id="rId4"/>
    <p:sldId id="258" r:id="rId5"/>
    <p:sldId id="257" r:id="rId6"/>
    <p:sldId id="259" r:id="rId7"/>
    <p:sldId id="260" r:id="rId8"/>
    <p:sldId id="261" r:id="rId9"/>
    <p:sldId id="264" r:id="rId10"/>
    <p:sldId id="265" r:id="rId11"/>
    <p:sldId id="266" r:id="rId12"/>
    <p:sldId id="270" r:id="rId13"/>
    <p:sldId id="267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AA198-03F7-41E5-BF67-BA20C70CD43D}" type="datetimeFigureOut">
              <a:rPr lang="es-ES" smtClean="0"/>
              <a:pPr/>
              <a:t>01/05/2017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E8417-1855-4C1A-9F09-B9D7A4A042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8417-1855-4C1A-9F09-B9D7A4A042FE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01/05/2017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01/05/2017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01/05/2017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01/05/2017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01/05/2017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uropeaid/home_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91680" y="1844824"/>
            <a:ext cx="7109982" cy="3376966"/>
          </a:xfrm>
        </p:spPr>
        <p:txBody>
          <a:bodyPr>
            <a:normAutofit fontScale="85000" lnSpcReduction="20000"/>
          </a:bodyPr>
          <a:lstStyle/>
          <a:p>
            <a:r>
              <a:rPr lang="es-ES" sz="5200" dirty="0" smtClean="0"/>
              <a:t>Municipios en </a:t>
            </a:r>
            <a:br>
              <a:rPr lang="es-ES" sz="5200" dirty="0" smtClean="0"/>
            </a:br>
            <a:r>
              <a:rPr lang="es-ES" sz="5200" dirty="0" smtClean="0"/>
              <a:t>Cooperación II.</a:t>
            </a:r>
          </a:p>
          <a:p>
            <a:endParaRPr lang="es-ES" sz="4400" dirty="0" smtClean="0"/>
          </a:p>
          <a:p>
            <a:r>
              <a:rPr lang="es-ES" sz="3800" dirty="0" smtClean="0"/>
              <a:t>	Curso de Formación 	Municipal sobre 	Cooperación al Desarrollo.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1027" name="Picture 3" descr="LOGO FEMPEX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3" y="404664"/>
            <a:ext cx="2232249" cy="1305942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Cesar\Desktop\Logo  AEXCID 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3" y="5488924"/>
            <a:ext cx="2232247" cy="929883"/>
          </a:xfrm>
          <a:prstGeom prst="rect">
            <a:avLst/>
          </a:prstGeom>
          <a:noFill/>
        </p:spPr>
      </p:pic>
      <p:pic>
        <p:nvPicPr>
          <p:cNvPr id="5" name="Picture 3" descr="C:\Users\Cesar\Desktop\Logo-de-CONGDEX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5346956"/>
            <a:ext cx="1296144" cy="1059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Educación para el Desarrollo. </a:t>
            </a:r>
            <a:r>
              <a:rPr lang="es-ES" dirty="0" err="1" smtClean="0"/>
              <a:t>EpD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Dimensiones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Sensibilización</a:t>
            </a:r>
          </a:p>
          <a:p>
            <a:pPr lvl="1"/>
            <a:r>
              <a:rPr lang="es-ES" dirty="0" smtClean="0"/>
              <a:t>Educación/formación</a:t>
            </a:r>
          </a:p>
          <a:p>
            <a:pPr lvl="1"/>
            <a:r>
              <a:rPr lang="es-ES" dirty="0" smtClean="0"/>
              <a:t>Investigación, evaluación</a:t>
            </a:r>
          </a:p>
          <a:p>
            <a:pPr lvl="1"/>
            <a:r>
              <a:rPr lang="es-ES" dirty="0" smtClean="0"/>
              <a:t>“Incidencia política” </a:t>
            </a:r>
            <a:endParaRPr lang="es-ES" dirty="0" smtClean="0"/>
          </a:p>
          <a:p>
            <a:pPr lvl="1">
              <a:buNone/>
            </a:pPr>
            <a:endParaRPr lang="es-ES" dirty="0" smtClean="0"/>
          </a:p>
          <a:p>
            <a:pPr lvl="1">
              <a:buNone/>
            </a:pPr>
            <a:r>
              <a:rPr lang="es-ES" dirty="0" smtClean="0"/>
              <a:t>	(ver fotocopia)</a:t>
            </a:r>
            <a:endParaRPr lang="es-ES" dirty="0" smtClean="0"/>
          </a:p>
          <a:p>
            <a:pPr lvl="2">
              <a:buNone/>
            </a:pPr>
            <a:endParaRPr lang="es-ES" dirty="0" smtClean="0"/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Educación para el Desarrollo. </a:t>
            </a:r>
            <a:r>
              <a:rPr lang="es-ES" dirty="0" err="1" smtClean="0"/>
              <a:t>EpD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Tipología de acciones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Jornadas y Congresos</a:t>
            </a:r>
          </a:p>
          <a:p>
            <a:pPr lvl="1"/>
            <a:r>
              <a:rPr lang="es-ES" dirty="0" smtClean="0"/>
              <a:t>Campañas: tema especifico habitualmente</a:t>
            </a:r>
          </a:p>
          <a:p>
            <a:pPr lvl="1"/>
            <a:r>
              <a:rPr lang="es-ES" dirty="0" smtClean="0"/>
              <a:t>Exposiciones</a:t>
            </a:r>
          </a:p>
          <a:p>
            <a:pPr lvl="1"/>
            <a:r>
              <a:rPr lang="es-ES" dirty="0" smtClean="0"/>
              <a:t>Actividades artísticas: películas, libros, cuadros..</a:t>
            </a:r>
          </a:p>
          <a:p>
            <a:pPr lvl="1"/>
            <a:r>
              <a:rPr lang="es-ES" dirty="0" smtClean="0"/>
              <a:t>Cursos, talleres, seminarios</a:t>
            </a:r>
          </a:p>
          <a:p>
            <a:pPr lvl="1"/>
            <a:r>
              <a:rPr lang="es-ES" dirty="0" smtClean="0"/>
              <a:t>Publicaciones y material didáctico.</a:t>
            </a:r>
          </a:p>
          <a:p>
            <a:pPr lvl="1"/>
            <a:r>
              <a:rPr lang="es-ES" dirty="0" smtClean="0"/>
              <a:t>Investigaciones</a:t>
            </a:r>
          </a:p>
          <a:p>
            <a:pPr lvl="1"/>
            <a:r>
              <a:rPr lang="es-ES" dirty="0" smtClean="0"/>
              <a:t>Proyecto pedagógico en centro educativo.</a:t>
            </a:r>
          </a:p>
          <a:p>
            <a:pPr lvl="1"/>
            <a:r>
              <a:rPr lang="es-ES" dirty="0" smtClean="0"/>
              <a:t>Voluntariado y viajes de solidaridad. </a:t>
            </a:r>
            <a:endParaRPr lang="es-ES" dirty="0" smtClean="0"/>
          </a:p>
          <a:p>
            <a:pPr lvl="1"/>
            <a:endParaRPr lang="es-ES" dirty="0" smtClean="0"/>
          </a:p>
          <a:p>
            <a:r>
              <a:rPr lang="es-ES" dirty="0" smtClean="0"/>
              <a:t>La Guía de </a:t>
            </a:r>
            <a:r>
              <a:rPr lang="es-ES" dirty="0" err="1" smtClean="0"/>
              <a:t>EpD</a:t>
            </a:r>
            <a:r>
              <a:rPr lang="es-ES" dirty="0" smtClean="0"/>
              <a:t> de FEMPEX</a:t>
            </a:r>
            <a:endParaRPr lang="es-ES" dirty="0" smtClean="0"/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Publico/s objetivo/s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Ciudadanía general, o con matiz según </a:t>
            </a:r>
          </a:p>
          <a:p>
            <a:pPr lvl="1"/>
            <a:r>
              <a:rPr lang="es-ES" dirty="0" smtClean="0"/>
              <a:t>Edad</a:t>
            </a:r>
            <a:endParaRPr lang="es-ES" dirty="0" smtClean="0"/>
          </a:p>
          <a:p>
            <a:pPr lvl="1"/>
            <a:r>
              <a:rPr lang="es-ES" dirty="0" smtClean="0"/>
              <a:t>Clase social</a:t>
            </a:r>
          </a:p>
          <a:p>
            <a:pPr lvl="1"/>
            <a:r>
              <a:rPr lang="es-ES" dirty="0" smtClean="0"/>
              <a:t>…</a:t>
            </a:r>
          </a:p>
          <a:p>
            <a:r>
              <a:rPr lang="es-ES" dirty="0" smtClean="0"/>
              <a:t>Grupo especifico</a:t>
            </a:r>
          </a:p>
          <a:p>
            <a:pPr lvl="1"/>
            <a:r>
              <a:rPr lang="es-ES" dirty="0" smtClean="0"/>
              <a:t>Asociaciones locales</a:t>
            </a:r>
          </a:p>
          <a:p>
            <a:pPr lvl="1"/>
            <a:r>
              <a:rPr lang="es-ES" dirty="0" smtClean="0"/>
              <a:t>Profesionales ONGD</a:t>
            </a:r>
          </a:p>
          <a:p>
            <a:pPr lvl="1"/>
            <a:r>
              <a:rPr lang="es-ES" dirty="0" smtClean="0"/>
              <a:t>Alumnado curso, taller, especifico.</a:t>
            </a:r>
          </a:p>
          <a:p>
            <a:pPr lvl="1"/>
            <a:r>
              <a:rPr lang="es-ES" dirty="0" smtClean="0"/>
              <a:t>Trabajador de </a:t>
            </a:r>
            <a:r>
              <a:rPr lang="es-ES" dirty="0" err="1" smtClean="0"/>
              <a:t>ayto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….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Grupos</a:t>
            </a:r>
          </a:p>
          <a:p>
            <a:pPr lvl="1"/>
            <a:endParaRPr lang="es-ES" dirty="0" smtClean="0"/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PROPUESTA PRACTICA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Persona </a:t>
            </a:r>
            <a:r>
              <a:rPr lang="es-ES" dirty="0" smtClean="0"/>
              <a:t>PROPONEDORA</a:t>
            </a:r>
            <a:endParaRPr lang="es-ES" dirty="0" smtClean="0"/>
          </a:p>
          <a:p>
            <a:pPr lvl="1"/>
            <a:r>
              <a:rPr lang="es-ES" dirty="0" smtClean="0"/>
              <a:t>Estrategia de </a:t>
            </a:r>
            <a:r>
              <a:rPr lang="es-ES" dirty="0" err="1" smtClean="0"/>
              <a:t>EpD</a:t>
            </a:r>
            <a:r>
              <a:rPr lang="es-ES" dirty="0" smtClean="0"/>
              <a:t> municipal: Definir de forma realista.  </a:t>
            </a:r>
          </a:p>
          <a:p>
            <a:pPr lvl="2"/>
            <a:r>
              <a:rPr lang="es-ES" dirty="0" smtClean="0"/>
              <a:t>Dimensiones</a:t>
            </a:r>
            <a:endParaRPr lang="es-ES" dirty="0" smtClean="0"/>
          </a:p>
          <a:p>
            <a:pPr lvl="2"/>
            <a:r>
              <a:rPr lang="es-ES" dirty="0" smtClean="0"/>
              <a:t>Contenido conceptual</a:t>
            </a:r>
          </a:p>
          <a:p>
            <a:pPr lvl="2"/>
            <a:r>
              <a:rPr lang="es-ES" dirty="0" smtClean="0"/>
              <a:t>Tipología de </a:t>
            </a:r>
            <a:r>
              <a:rPr lang="es-ES" dirty="0" smtClean="0"/>
              <a:t>acciones</a:t>
            </a:r>
          </a:p>
          <a:p>
            <a:pPr lvl="2"/>
            <a:r>
              <a:rPr lang="es-ES" dirty="0" smtClean="0"/>
              <a:t>Publico objetivo</a:t>
            </a:r>
            <a:endParaRPr lang="es-ES" dirty="0" smtClean="0"/>
          </a:p>
          <a:p>
            <a:pPr lvl="2"/>
            <a:r>
              <a:rPr lang="es-ES" dirty="0" smtClean="0"/>
              <a:t>Presupuesto</a:t>
            </a:r>
            <a:endParaRPr lang="es-ES" dirty="0" smtClean="0"/>
          </a:p>
          <a:p>
            <a:pPr lvl="2"/>
            <a:endParaRPr lang="es-ES" dirty="0" smtClean="0"/>
          </a:p>
          <a:p>
            <a:r>
              <a:rPr lang="es-ES" dirty="0" smtClean="0"/>
              <a:t>Persona RECEPTORA/ESCEPTICA/FINANCIADORA</a:t>
            </a:r>
            <a:endParaRPr lang="es-ES" dirty="0" smtClean="0"/>
          </a:p>
          <a:p>
            <a:pPr lvl="1"/>
            <a:r>
              <a:rPr lang="es-ES" dirty="0" smtClean="0"/>
              <a:t>Regateará cada </a:t>
            </a:r>
            <a:r>
              <a:rPr lang="es-ES" dirty="0" smtClean="0"/>
              <a:t>propuesta y/o aportará </a:t>
            </a:r>
            <a:endParaRPr lang="es-ES" dirty="0" smtClean="0"/>
          </a:p>
          <a:p>
            <a:pPr lvl="1">
              <a:buNone/>
            </a:pPr>
            <a:endParaRPr lang="es-ES" dirty="0" smtClean="0"/>
          </a:p>
          <a:p>
            <a:pPr lvl="1">
              <a:buNone/>
            </a:pPr>
            <a:r>
              <a:rPr lang="es-ES" dirty="0" smtClean="0"/>
              <a:t>Llegar a consenso </a:t>
            </a:r>
            <a:r>
              <a:rPr lang="es-ES" dirty="0" smtClean="0"/>
              <a:t>“</a:t>
            </a:r>
            <a:r>
              <a:rPr lang="es-ES" dirty="0" smtClean="0">
                <a:solidFill>
                  <a:schemeClr val="tx2"/>
                </a:solidFill>
              </a:rPr>
              <a:t>RAZONABLE</a:t>
            </a:r>
            <a:r>
              <a:rPr lang="es-ES" dirty="0" smtClean="0"/>
              <a:t>”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68152"/>
          </a:xfrm>
        </p:spPr>
        <p:txBody>
          <a:bodyPr>
            <a:normAutofit/>
          </a:bodyPr>
          <a:lstStyle/>
          <a:p>
            <a:r>
              <a:rPr lang="es-ES" dirty="0" smtClean="0"/>
              <a:t>Objetivos de Desarrollo Sostenible.ODS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/>
          </a:bodyPr>
          <a:lstStyle/>
          <a:p>
            <a:r>
              <a:rPr lang="es-ES" dirty="0" smtClean="0"/>
              <a:t>ODS. Lo que los gobiernos locales deben saber</a:t>
            </a:r>
          </a:p>
          <a:p>
            <a:pPr lvl="3"/>
            <a:r>
              <a:rPr lang="es-ES" dirty="0" smtClean="0"/>
              <a:t>CGLU. Ciudades y Gobiernos Locales Unidos.</a:t>
            </a:r>
          </a:p>
          <a:p>
            <a:pPr lvl="1"/>
            <a:r>
              <a:rPr lang="es-ES" dirty="0" smtClean="0"/>
              <a:t>ODS. </a:t>
            </a:r>
          </a:p>
          <a:p>
            <a:pPr lvl="2"/>
            <a:r>
              <a:rPr lang="es-ES" dirty="0" smtClean="0"/>
              <a:t>Municipios pueden identificar los problemas. </a:t>
            </a:r>
          </a:p>
          <a:p>
            <a:pPr lvl="2"/>
            <a:r>
              <a:rPr lang="es-ES" dirty="0" smtClean="0"/>
              <a:t>ODS11. Ciudades y Comunidades Sostenibles </a:t>
            </a:r>
          </a:p>
          <a:p>
            <a:pPr lvl="1"/>
            <a:endParaRPr lang="es-E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s-ES" dirty="0" smtClean="0"/>
              <a:t>Estancias Europea y Estatal</a:t>
            </a:r>
          </a:p>
          <a:p>
            <a:pPr lvl="1"/>
            <a:r>
              <a:rPr lang="es-ES" dirty="0" smtClean="0"/>
              <a:t>EUROPE AID. DG de la UE.</a:t>
            </a:r>
          </a:p>
          <a:p>
            <a:pPr lvl="3"/>
            <a:r>
              <a:rPr lang="es-ES" dirty="0" smtClean="0">
                <a:hlinkClick r:id="rId2"/>
              </a:rPr>
              <a:t>https://ec.europa.eu/europeaid/home_en</a:t>
            </a:r>
            <a:endParaRPr lang="es-ES" dirty="0" smtClean="0"/>
          </a:p>
          <a:p>
            <a:pPr lvl="1"/>
            <a:r>
              <a:rPr lang="es-ES" dirty="0" smtClean="0"/>
              <a:t>AECID. Ministerio Asuntos Exteriores y Cooperación. IV Plan Director. 2013-2016</a:t>
            </a:r>
          </a:p>
          <a:p>
            <a:pPr lvl="2"/>
            <a:endParaRPr lang="es-ES" dirty="0" smtClean="0"/>
          </a:p>
          <a:p>
            <a:pPr lvl="3"/>
            <a:endParaRPr lang="es-ES" dirty="0" smtClean="0"/>
          </a:p>
          <a:p>
            <a:pPr lvl="3"/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3688" y="476672"/>
            <a:ext cx="6620272" cy="1368152"/>
          </a:xfrm>
        </p:spPr>
        <p:txBody>
          <a:bodyPr/>
          <a:lstStyle/>
          <a:p>
            <a:r>
              <a:rPr lang="es-ES" dirty="0" smtClean="0"/>
              <a:t>Algunos actores de la Cooperación Extremeña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55776" y="2132856"/>
            <a:ext cx="6400800" cy="3721968"/>
          </a:xfrm>
        </p:spPr>
        <p:txBody>
          <a:bodyPr>
            <a:noAutofit/>
          </a:bodyPr>
          <a:lstStyle/>
          <a:p>
            <a:r>
              <a:rPr lang="es-E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1.- La AEXCID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2.- Las ONGD. La CONGDEX. Otras.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3.- Las Corporaciones Locales 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4.- La Universidad de Extremadura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5.- El Consejo Asesor de Cooperación para el Desarrollo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Cooperación descentralizada. CCAA</a:t>
            </a:r>
            <a:br>
              <a:rPr lang="es-ES" dirty="0" smtClean="0"/>
            </a:br>
            <a:r>
              <a:rPr lang="es-ES" dirty="0" smtClean="0"/>
              <a:t>Papel procesos de descentralización.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Cooperación descentralizada local. </a:t>
            </a:r>
          </a:p>
          <a:p>
            <a:pPr lvl="1"/>
            <a:r>
              <a:rPr lang="es-ES" dirty="0" smtClean="0"/>
              <a:t>Fuerte componente técnico, de transferencia de experiencias. </a:t>
            </a:r>
          </a:p>
          <a:p>
            <a:pPr lvl="1"/>
            <a:r>
              <a:rPr lang="es-ES" dirty="0" smtClean="0"/>
              <a:t>Apegada a problemas locales, diagnósticos ajustados al territorio, a la comarca, al municipio.</a:t>
            </a:r>
          </a:p>
          <a:p>
            <a:pPr lvl="1"/>
            <a:r>
              <a:rPr lang="es-ES" dirty="0" smtClean="0"/>
              <a:t>Fortalecimiento municipal como objetivo general.</a:t>
            </a:r>
          </a:p>
          <a:p>
            <a:pPr lvl="1"/>
            <a:r>
              <a:rPr lang="es-ES" dirty="0" smtClean="0"/>
              <a:t>Atomización y dificultades técnicas y jurídicas.</a:t>
            </a:r>
          </a:p>
          <a:p>
            <a:pPr lvl="1"/>
            <a:r>
              <a:rPr lang="es-ES" dirty="0" smtClean="0"/>
              <a:t>Papel procesos descentralización: mejora de la autonomía local.    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Instrumentos de Cooperación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Ayuda humanitaria</a:t>
            </a:r>
          </a:p>
          <a:p>
            <a:r>
              <a:rPr lang="es-ES" dirty="0" smtClean="0"/>
              <a:t>Cooperación para el desarrollo.</a:t>
            </a:r>
          </a:p>
          <a:p>
            <a:r>
              <a:rPr lang="es-ES" dirty="0" smtClean="0"/>
              <a:t>Educación para el Desarrollo. </a:t>
            </a:r>
            <a:r>
              <a:rPr lang="es-ES" dirty="0" err="1" smtClean="0"/>
              <a:t>EpD</a:t>
            </a:r>
            <a:r>
              <a:rPr lang="es-ES" dirty="0" smtClean="0"/>
              <a:t>. </a:t>
            </a:r>
          </a:p>
          <a:p>
            <a:pPr lvl="1"/>
            <a:r>
              <a:rPr lang="es-ES" dirty="0" smtClean="0"/>
              <a:t>Otras clasificaciones: cooperación descentralizada/ estatal; ayuda multilateral/bilateral; Programática, prestamos.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Cooperación descentralizada Local. Actores/acciones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Diputaciones</a:t>
            </a:r>
          </a:p>
          <a:p>
            <a:r>
              <a:rPr lang="es-ES" dirty="0" smtClean="0"/>
              <a:t>FEMPEX</a:t>
            </a:r>
          </a:p>
          <a:p>
            <a:r>
              <a:rPr lang="es-ES" dirty="0" smtClean="0"/>
              <a:t>FELCODE</a:t>
            </a:r>
          </a:p>
          <a:p>
            <a:r>
              <a:rPr lang="es-ES" dirty="0" smtClean="0"/>
              <a:t>Ayuntamientos</a:t>
            </a:r>
          </a:p>
          <a:p>
            <a:endParaRPr lang="es-ES" dirty="0" smtClean="0"/>
          </a:p>
          <a:p>
            <a:r>
              <a:rPr lang="es-ES" dirty="0" smtClean="0"/>
              <a:t>Cooperación directa/subvenciones.</a:t>
            </a:r>
          </a:p>
          <a:p>
            <a:r>
              <a:rPr lang="es-ES" dirty="0" smtClean="0"/>
              <a:t>Ayuda técnica a otros programas.</a:t>
            </a:r>
          </a:p>
          <a:p>
            <a:r>
              <a:rPr lang="es-ES" dirty="0" smtClean="0"/>
              <a:t>Asociacionismo municipal, fortalecimiento autonomía municipal. </a:t>
            </a:r>
          </a:p>
          <a:p>
            <a:r>
              <a:rPr lang="es-ES" b="1" dirty="0" err="1" smtClean="0"/>
              <a:t>EpD</a:t>
            </a:r>
            <a:endParaRPr lang="es-E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Cooperación descentralizada Local. Acciones.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Compra publica ética: </a:t>
            </a:r>
          </a:p>
          <a:p>
            <a:pPr marL="742950" lvl="2" indent="-342900"/>
            <a:r>
              <a:rPr lang="es-ES" dirty="0" smtClean="0"/>
              <a:t>criterios de contratación: mano de obra condiciones dignas; prioridad empresas economía social, tratamiento ecológico y sostenible de los productos…  </a:t>
            </a:r>
          </a:p>
          <a:p>
            <a:endParaRPr lang="es-ES" dirty="0" smtClean="0"/>
          </a:p>
          <a:p>
            <a:pPr lvl="0"/>
            <a:r>
              <a:rPr lang="es-ES" dirty="0" smtClean="0"/>
              <a:t>FEMP.</a:t>
            </a:r>
          </a:p>
          <a:p>
            <a:pPr lvl="1"/>
            <a:r>
              <a:rPr lang="es-ES" dirty="0" smtClean="0"/>
              <a:t>Red municipal de acogida a refugiados.</a:t>
            </a:r>
          </a:p>
          <a:p>
            <a:pPr lvl="1"/>
            <a:r>
              <a:rPr lang="es-ES" dirty="0" smtClean="0"/>
              <a:t>Oficina de Coordinación municipal de apoyo al refugiado: banco único de recursos, protocolo de acogida.</a:t>
            </a:r>
          </a:p>
          <a:p>
            <a:pPr lvl="5"/>
            <a:r>
              <a:rPr lang="es-ES" dirty="0" smtClean="0"/>
              <a:t>http://femp.femp.es/Microsites/Front/PaginasLayout2/Layout2_Personalizables/MS_Maestra_2/_k6sjJ7QfK2ZWvIAOAl6O8UX5qViatQFz5oZ5MAUgsFO0YBdSkty3d1G4ait8SGuJ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Educación para el Desarrollo. </a:t>
            </a:r>
            <a:r>
              <a:rPr lang="es-ES" dirty="0" err="1" smtClean="0"/>
              <a:t>EpD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sz="5700" dirty="0" smtClean="0"/>
              <a:t>Definiciones</a:t>
            </a:r>
            <a:r>
              <a:rPr lang="es-ES" sz="6500" dirty="0" smtClean="0"/>
              <a:t>:</a:t>
            </a:r>
          </a:p>
          <a:p>
            <a:r>
              <a:rPr lang="es-ES" b="1" dirty="0" smtClean="0"/>
              <a:t>AEXCID. Plan anual 2017.</a:t>
            </a:r>
            <a:r>
              <a:rPr lang="es-ES" dirty="0" smtClean="0"/>
              <a:t>“Apostaremos desde el principio por una definición-acción que incluya </a:t>
            </a:r>
            <a:r>
              <a:rPr lang="es-ES" u="sng" dirty="0" smtClean="0"/>
              <a:t>valores </a:t>
            </a:r>
            <a:r>
              <a:rPr lang="es-ES" u="sng" dirty="0" err="1" smtClean="0"/>
              <a:t>emancipatorios</a:t>
            </a:r>
            <a:r>
              <a:rPr lang="es-ES" u="sng" dirty="0" smtClean="0"/>
              <a:t> y críticos </a:t>
            </a:r>
            <a:r>
              <a:rPr lang="es-ES" dirty="0" smtClean="0"/>
              <a:t>con el sistema de globalización capitalista actual, desde un enfoque feminista e intercultural, contribuyendo así desde la práctica educativa, a </a:t>
            </a:r>
            <a:r>
              <a:rPr lang="es-ES" u="sng" dirty="0" smtClean="0"/>
              <a:t>generar </a:t>
            </a:r>
            <a:r>
              <a:rPr lang="es-ES" u="sng" dirty="0" smtClean="0">
                <a:solidFill>
                  <a:srgbClr val="FF0000"/>
                </a:solidFill>
              </a:rPr>
              <a:t>ciudadanía extremeña comprometida con la Paz y los Derechos Humanos</a:t>
            </a:r>
            <a:r>
              <a:rPr lang="es-ES" dirty="0" smtClean="0"/>
              <a:t> en todo el planeta.”</a:t>
            </a:r>
          </a:p>
          <a:p>
            <a:pPr>
              <a:buNone/>
            </a:pPr>
            <a:endParaRPr lang="es-ES" dirty="0" smtClean="0"/>
          </a:p>
          <a:p>
            <a:r>
              <a:rPr lang="es-ES" b="1" dirty="0" smtClean="0"/>
              <a:t>CONGDEX</a:t>
            </a:r>
            <a:r>
              <a:rPr lang="es-ES" dirty="0" smtClean="0"/>
              <a:t>. “La </a:t>
            </a:r>
            <a:r>
              <a:rPr lang="es-ES" dirty="0" err="1" smtClean="0"/>
              <a:t>EpD</a:t>
            </a:r>
            <a:r>
              <a:rPr lang="es-ES" dirty="0" smtClean="0"/>
              <a:t> es un proceso </a:t>
            </a:r>
            <a:r>
              <a:rPr lang="es-ES" dirty="0" smtClean="0">
                <a:solidFill>
                  <a:srgbClr val="92D050"/>
                </a:solidFill>
              </a:rPr>
              <a:t>continuo</a:t>
            </a:r>
            <a:r>
              <a:rPr lang="es-ES" dirty="0" smtClean="0"/>
              <a:t> y participativo que buscar formar </a:t>
            </a:r>
            <a:r>
              <a:rPr lang="es-ES" u="sng" dirty="0" smtClean="0">
                <a:solidFill>
                  <a:schemeClr val="accent1"/>
                </a:solidFill>
              </a:rPr>
              <a:t>sujetos políticos emancipados </a:t>
            </a:r>
            <a:r>
              <a:rPr lang="es-ES" dirty="0" smtClean="0"/>
              <a:t>con la capacidad de ejercer su </a:t>
            </a:r>
            <a:r>
              <a:rPr lang="es-ES" u="sng" dirty="0" smtClean="0">
                <a:solidFill>
                  <a:schemeClr val="accent1"/>
                </a:solidFill>
              </a:rPr>
              <a:t>poder para crear realidades más justas</a:t>
            </a:r>
            <a:r>
              <a:rPr lang="es-ES" dirty="0" smtClean="0"/>
              <a:t>, horizontales e igualitarias”</a:t>
            </a:r>
          </a:p>
          <a:p>
            <a:endParaRPr lang="es-ES" dirty="0" smtClean="0"/>
          </a:p>
          <a:p>
            <a:r>
              <a:rPr lang="es-ES" b="1" dirty="0" smtClean="0"/>
              <a:t>AECID.</a:t>
            </a:r>
            <a:r>
              <a:rPr lang="es-ES" dirty="0" smtClean="0"/>
              <a:t> "Proceso educativo (formal, no formal e informal) </a:t>
            </a:r>
            <a:r>
              <a:rPr lang="es-ES" dirty="0" smtClean="0">
                <a:solidFill>
                  <a:srgbClr val="92D050"/>
                </a:solidFill>
              </a:rPr>
              <a:t>constante</a:t>
            </a:r>
            <a:r>
              <a:rPr lang="es-ES" dirty="0" smtClean="0"/>
              <a:t> encaminado, a través de conocimientos, actitudes y valores, a </a:t>
            </a:r>
            <a:r>
              <a:rPr lang="es-ES" u="sng" dirty="0" smtClean="0">
                <a:solidFill>
                  <a:srgbClr val="FF0000"/>
                </a:solidFill>
              </a:rPr>
              <a:t>promover una ciudadanía global generadora de una cultura de la solidaridad </a:t>
            </a:r>
            <a:r>
              <a:rPr lang="es-ES" dirty="0" smtClean="0"/>
              <a:t>comprometida en la lucha contra la pobreza y la exclusión así como con la promoción del desarrollo humano y sostenible".</a:t>
            </a:r>
            <a:endParaRPr lang="es-ES" sz="3600" dirty="0" smtClean="0"/>
          </a:p>
          <a:p>
            <a:pPr lvl="1"/>
            <a:endParaRPr lang="es-E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Educación para el Desarrollo. </a:t>
            </a:r>
            <a:r>
              <a:rPr lang="es-ES" dirty="0" err="1" smtClean="0"/>
              <a:t>EpD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Contenidos conceptuales de la </a:t>
            </a:r>
            <a:r>
              <a:rPr lang="es-ES" sz="3200" dirty="0" err="1" smtClean="0"/>
              <a:t>EpD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Ciudadanía global.</a:t>
            </a:r>
          </a:p>
          <a:p>
            <a:pPr lvl="1"/>
            <a:r>
              <a:rPr lang="es-ES" dirty="0" smtClean="0"/>
              <a:t>Globalización e interdependencia.</a:t>
            </a:r>
          </a:p>
          <a:p>
            <a:pPr lvl="1"/>
            <a:r>
              <a:rPr lang="es-ES" dirty="0" smtClean="0"/>
              <a:t>Justicia social, equidad, igualdad de género.</a:t>
            </a:r>
          </a:p>
          <a:p>
            <a:pPr lvl="1"/>
            <a:r>
              <a:rPr lang="es-ES" dirty="0" smtClean="0"/>
              <a:t>Transformación.</a:t>
            </a:r>
          </a:p>
          <a:p>
            <a:pPr lvl="1"/>
            <a:r>
              <a:rPr lang="es-ES" dirty="0" smtClean="0"/>
              <a:t>Diversidad.</a:t>
            </a:r>
          </a:p>
          <a:p>
            <a:pPr lvl="1"/>
            <a:r>
              <a:rPr lang="es-ES" dirty="0" smtClean="0"/>
              <a:t>Emancipación.</a:t>
            </a:r>
          </a:p>
          <a:p>
            <a:pPr lvl="1"/>
            <a:r>
              <a:rPr lang="es-ES" dirty="0" smtClean="0"/>
              <a:t>Incidencia política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Comercio justo.</a:t>
            </a:r>
            <a:endParaRPr lang="es-ES" dirty="0" smtClean="0"/>
          </a:p>
          <a:p>
            <a:pPr lvl="1"/>
            <a:r>
              <a:rPr lang="es-ES" dirty="0" smtClean="0"/>
              <a:t>….. 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1434</TotalTime>
  <Words>633</Words>
  <Application>Microsoft Office PowerPoint</Application>
  <PresentationFormat>Presentación en pantalla (4:3)</PresentationFormat>
  <Paragraphs>123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Mirador</vt:lpstr>
      <vt:lpstr>  </vt:lpstr>
      <vt:lpstr>Objetivos de Desarrollo Sostenible.ODS </vt:lpstr>
      <vt:lpstr>Algunos actores de la Cooperación Extremeña</vt:lpstr>
      <vt:lpstr>Cooperación descentralizada. CCAA Papel procesos de descentralización.</vt:lpstr>
      <vt:lpstr>Instrumentos de Cooperación</vt:lpstr>
      <vt:lpstr>Cooperación descentralizada Local. Actores/acciones</vt:lpstr>
      <vt:lpstr>Cooperación descentralizada Local. Acciones. </vt:lpstr>
      <vt:lpstr>Educación para el Desarrollo. EpD.</vt:lpstr>
      <vt:lpstr>Educación para el Desarrollo. EpD</vt:lpstr>
      <vt:lpstr>Educación para el Desarrollo. EpD</vt:lpstr>
      <vt:lpstr>Educación para el Desarrollo. EpD</vt:lpstr>
      <vt:lpstr>Publico/s objetivo/s</vt:lpstr>
      <vt:lpstr>PROPUESTA PRACTICA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Actores de la Cooperación</dc:title>
  <dc:creator>Cesar</dc:creator>
  <cp:lastModifiedBy>Cesar</cp:lastModifiedBy>
  <cp:revision>169</cp:revision>
  <dcterms:created xsi:type="dcterms:W3CDTF">2017-04-26T06:56:39Z</dcterms:created>
  <dcterms:modified xsi:type="dcterms:W3CDTF">2017-05-01T20:18:40Z</dcterms:modified>
</cp:coreProperties>
</file>